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335" r:id="rId2"/>
    <p:sldId id="336" r:id="rId3"/>
    <p:sldId id="339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8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ABDD6C-C13A-4FE0-84E6-ACFFA9EA8E8F}">
          <p14:sldIdLst>
            <p14:sldId id="335"/>
            <p14:sldId id="336"/>
            <p14:sldId id="339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5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030"/>
    <a:srgbClr val="99003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1" autoAdjust="0"/>
    <p:restoredTop sz="91877" autoAdjust="0"/>
  </p:normalViewPr>
  <p:slideViewPr>
    <p:cSldViewPr snapToGrid="0" showGuides="1">
      <p:cViewPr varScale="1">
        <p:scale>
          <a:sx n="80" d="100"/>
          <a:sy n="80" d="100"/>
        </p:scale>
        <p:origin x="1380" y="72"/>
      </p:cViewPr>
      <p:guideLst>
        <p:guide orient="horz" pos="16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4CD62-7125-4B4C-948A-6FDBBC857C9A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share/p/1BfLtVHwcn/" TargetMode="External"/><Relationship Id="rId2" Type="http://schemas.openxmlformats.org/officeDocument/2006/relationships/hyperlink" Target="https://www.investjigawa.gov.ng/2025/07/02/%F0%9F%93%8A-investjigawa-monthly-report-june-202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share/p/1BfLtVHwcn/" TargetMode="External"/><Relationship Id="rId2" Type="http://schemas.openxmlformats.org/officeDocument/2006/relationships/hyperlink" Target="https://www.investjigawa.gov.ng/2025/07/02/%F0%9F%93%8A-investjigawa-monthly-report-june-202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share/p/1BfLtVHwcn/" TargetMode="External"/><Relationship Id="rId2" Type="http://schemas.openxmlformats.org/officeDocument/2006/relationships/hyperlink" Target="https://www.investjigawa.gov.ng/2025/07/02/%F0%9F%93%8A-investjigawa-monthly-report-june-202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share/p/1BfLtVHwcn/" TargetMode="External"/><Relationship Id="rId2" Type="http://schemas.openxmlformats.org/officeDocument/2006/relationships/hyperlink" Target="https://www.investjigawa.gov.ng/2025/07/02/%F0%9F%93%8A-investjigawa-monthly-report-june-20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jigawa.gov.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jigawa.gov.ng/2025/12/31/announced-investments-in-jigawa-state-january-to-december-2025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nchng.com/jigawa-gov-unveils-n1-2bn-solar-mini-grid/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www.investjigawa.gov.ng/2025/09/02/lighting-up-jigawa-through-partnership-the-commissioning-of-the-500-kwp-solar-hybrid-mini-grid-in-kafin-hausa/?u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businessday.ng/energy/power/article/fea-kano-disco-bagaja-to-begin-first-10mw-mini-grid-rollout-in-jigawa/" TargetMode="External"/><Relationship Id="rId4" Type="http://schemas.openxmlformats.org/officeDocument/2006/relationships/hyperlink" Target="https://dailytrust.com/jigawa-govt-launches-first-10mw-solar-mini-grids-in-kafin-hausa-lg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0066755377089/posts/pfbid035d33AZaHGDFn7jAHb78NpEhiS5gUwai9yX3m3C1naWt4zdC5qBBsgyPBmeaKL9cXl/?fs=e&amp;mibextid=wwXIfr" TargetMode="External"/><Relationship Id="rId2" Type="http://schemas.openxmlformats.org/officeDocument/2006/relationships/hyperlink" Target="https://web.facebook.com/share/p/1BfLtVHwc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x.com/investjigawa/status/1886478334952903127?s=4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investjigawa/status/1936440712989475141?s=46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web.facebook.com/share/p/1BfLtVHwc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share/1Cm4LAFTXd/?mibextid=wwXIfr" TargetMode="External"/><Relationship Id="rId4" Type="http://schemas.openxmlformats.org/officeDocument/2006/relationships/hyperlink" Target="https://www.facebook.com/share/1ErQ9GYpDY/?mibextid=wwXI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investjigawa/status/1921481855942967700?s=46" TargetMode="External"/><Relationship Id="rId2" Type="http://schemas.openxmlformats.org/officeDocument/2006/relationships/hyperlink" Target="https://web.facebook.com/share/p/1AAHnn5jB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ziana.com.ng/projects" TargetMode="External"/><Relationship Id="rId2" Type="http://schemas.openxmlformats.org/officeDocument/2006/relationships/hyperlink" Target="https://www.facebook.com/investjigawa/posts/stakeholders-engagement-on-tiziana-nigeria-limited-investment-project-held-in-an/104244974799019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eb.facebook.com/share/p/1BfLtVHwc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jigawa.gov.ng/2025/01/12/investjigawa-witnesses-the-launch-of-de-first-floor-mill-ltd-in-gagarawa/" TargetMode="External"/><Relationship Id="rId2" Type="http://schemas.openxmlformats.org/officeDocument/2006/relationships/hyperlink" Target="https://web.facebook.com/share/p/1BajWqBc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eb.facebook.com/share/p/1BfLtVHwc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investjigawa.gov.ng/2025/09/02/transforming-jigawa-a-624-million-leap-toward-an-agricultural-future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eb.facebook.com/share/p/15wiC5rN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facebook.com/share/p/1BfLtVHwcn/" TargetMode="External"/><Relationship Id="rId5" Type="http://schemas.openxmlformats.org/officeDocument/2006/relationships/hyperlink" Target="https://www.investjigawa.gov.ng/2025/10/16/exciting-developments-in-jigawas-agricultural-sector/" TargetMode="External"/><Relationship Id="rId4" Type="http://schemas.openxmlformats.org/officeDocument/2006/relationships/hyperlink" Target="https://tractorsforafrica.com.ng/chinese-company-announces-624-million-investment-in-jigawa-state-agricult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 with triangles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27" y="0"/>
            <a:ext cx="9236527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597" y="2065218"/>
            <a:ext cx="7822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Calibri" panose="020F0502020204030204" pitchFamily="34" charset="0"/>
              </a:rPr>
              <a:t>ANNOUNCED INVESTMENTS</a:t>
            </a:r>
            <a:endParaRPr lang="en-US" sz="2800" b="1" dirty="0">
              <a:cs typeface="Calibri" panose="020F0502020204030204" pitchFamily="34" charset="0"/>
            </a:endParaRPr>
          </a:p>
          <a:p>
            <a:pPr algn="ctr"/>
            <a:r>
              <a:rPr lang="en-US" sz="1600" b="1" dirty="0"/>
              <a:t>December 2025</a:t>
            </a:r>
            <a:r>
              <a:rPr lang="en-US" sz="2800" b="1" dirty="0"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578" y="0"/>
            <a:ext cx="1895527" cy="192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RAUDAH INTERNATIONAL AGRO ALLIED LTD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n.a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2,500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181018"/>
            <a:ext cx="4704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large-scale cultivation of 500 hectares of land (300 hectares for rice and 200 hectares for sorghum), alongside the establishment of a modern processing facility for rice milling and sorghum processing. This project aims to leverage advanced mechanized farming techniques, irrigation systems, and strategic market opportunities in both domestic and export sectors.</a:t>
            </a:r>
          </a:p>
          <a:p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https://www.investjigawa.gov.ng/2025/07/02/%F0%9F%93%8A-investjigawa-monthly-report-june-2025/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https://web.facebook.com/share/p/1BfLtVHwcn/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63725"/>
            <a:ext cx="2713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project visibility among targeted local and international investors and through intermediary networks (embassies, chambers, and trade platforms).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access to utilities, machinery, and raw materials necessary for production and processing.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1921" y="3945127"/>
            <a:ext cx="2145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Engaged private and public stakeholders for feedback and improvements to the agricultural investment climate.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 sector-specific guidance on large-scale cultivation, mechanized farming techniques, and processing requirements for rice and sorghum.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AB HAMZA NIGERIA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N150million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150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58009" y="1181018"/>
            <a:ext cx="470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integrated agricultural project combining mechanized crop production, processing, storage, and distribution, aligned with Jigawa State’s industrial agriculture vision. The investment includes modern equipment, irrigation systems, quality inputs, and agro-processing facilities, with projected annual revenue exceeding ₦500 million by Year 5.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https://www.investjigawa.gov.ng/2025/07/02/%F0%9F%93%8A-investjigawa-monthly-report-june-2025/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https://web.facebook.com/share/p/1BfLtVHwcn/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63725"/>
            <a:ext cx="271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and facilitated site visits for land assessment, infrastructure planning, and processing facility location.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Promoted the state’s investment opportunities in mechanized agriculture, agro-processing, and rural industrialization.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13794" y="3957159"/>
            <a:ext cx="2145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Monitored and reported on systemic factors influencing project success, including regional agricultural productivity, out-grower schemes, and employment creation.</a:t>
            </a: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ORIGIN EXPO NIGERIA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n.a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n.a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58009" y="1181018"/>
            <a:ext cx="4704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a state-of-the-art rice and sorghum farming operation. This project aligns with Jigawa State's agricultural development goals and aims to boost production using advanced mechanized farming techniques and smart agriculture technology.</a:t>
            </a:r>
          </a:p>
          <a:p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https://www.investjigawa.gov.ng/2025/07/02/%F0%9F%93%8A-investjigawa-monthly-report-june-2025/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https://web.facebook.com/share/p/1BfLtVHwcn/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63725"/>
            <a:ext cx="271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project visibility among local and international investors, intermediaries, and trade platforms and farming investments.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tailored responses to investor inquiries regarding production methods, technology adoption, and operational feasibility.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13794" y="3957159"/>
            <a:ext cx="214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Engaged stakeholders for feedback and to improve the investment climate for advanced farming initiatives.</a:t>
            </a: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WAHIDA NIGERIA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N300million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300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58009" y="1181018"/>
            <a:ext cx="470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of high-value crops including sesame, groundnut, maize, and soybeans.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includes a small- to medium-scale agro-processing facility to add value to agricultural produce. The initiative supports large-scale mechanized farming, food security, rural development, and Jigawa State’s agricultural export potential.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https://www.investjigawa.gov.ng/2025/07/02/%F0%9F%93%8A-investjigawa-monthly-report-june-2025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https://web.facebook.com/share/p/1BfLtVHwcn/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75757"/>
            <a:ext cx="2713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Promoted the state’s investment opportunities in mechanized agriculture and agro-processing, highlighting cash crops such as sesame, groundnut, maize, and soybeans.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13794" y="3957159"/>
            <a:ext cx="214519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regulatory roadmaps for land allocation, crop production, and processing facility approvals.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and facilitated site visits for land assessment, crop production, and processing facility planning.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Google Shape;109;p22"/>
          <p:cNvSpPr txBox="1"/>
          <p:nvPr/>
        </p:nvSpPr>
        <p:spPr>
          <a:xfrm>
            <a:off x="1662545" y="2129821"/>
            <a:ext cx="6396961" cy="2344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Lead Agency for Investment Coordination in Jigawa State</a:t>
            </a:r>
          </a:p>
          <a:p>
            <a:pPr marL="400050" indent="-285750">
              <a:spcBef>
                <a:spcPts val="12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Name: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Jigawa State Investment Promotion Agency (Invest Jigawa).</a:t>
            </a: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Address: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2nd Floor Block A, New secretariat Complex, Dutse, Jigawa state.</a:t>
            </a: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Email: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info@investjigawa.gov.ng.</a:t>
            </a: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Website: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latin typeface="+mn-lt"/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+mn-lt"/>
                <a:hlinkClick r:id="rId3"/>
              </a:rPr>
              <a:t>https://www.investjigawa.gov.ng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515873" y="1069530"/>
            <a:ext cx="4940796" cy="782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34884" y="158354"/>
            <a:ext cx="5845315" cy="413146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INVESTJIGAWA </a:t>
            </a:r>
          </a:p>
          <a:p>
            <a:r>
              <a:rPr lang="en-US" sz="1600" b="1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Promotion to Project 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566443"/>
            <a:ext cx="8694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Jigawa serves as the State’s central Investment Promotion Agency, supporting investors across the full investment life cycle from market entry and decision-making to project implementation and expansion. Through structured marketing, information, investor assistance, and policy advocacy services, the Agency proactively facilitates investments aligned with Jigawa State’s priority sectors and development objectives. 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Apart from the other several posts at different stages of implementation,  all the investments that materialized were posted at the end of year and can be found in this link: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https://www.investjigawa.gov.ng/2025/12/31/announced-investments-in-jigawa-state-january-to-december-2025/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4883" y="2140484"/>
            <a:ext cx="4105417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Marketing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Promotes Jigawa’s priority sectors through targeted outreach, business forums, and investor engagement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Positions the State’s value proposition to domestic and international investors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Actively engages existing and prospective investors to unlock new and expanded investments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Information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an investor-facing website highlighting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sector profiles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macroeconomic and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data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availability and investment opportunities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guides, access-to-credit information, and links to national investment agencies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Publishes sector briefs, project profiles, and investment guides to support informed decision-making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4600" y="2218846"/>
            <a:ext cx="35941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Investor Assistance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investor site visits, briefings, and stakeholder engagements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Guides investors through regulatory, licensing, and establishment processes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hands-on, end-to-end facilitation for priority projects, from entry to operation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Advocacy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Engages investors to identify regulatory and operational bottlenecks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Channels private sector feedback into policy and reform actions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with MDAs to improve the investment climate and sustain investor confidence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209" y="1932920"/>
            <a:ext cx="7741491" cy="2031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Investor Services Framework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BAGAJA RENEWABLES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10461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775297"/>
            <a:ext cx="4957011" cy="1059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2990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Renewable Energy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N1.2 billion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10357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7561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2694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330746"/>
            <a:ext cx="470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10MW Solar-hybrid mini-grid (kafin Hausa) Renewable Energy Infrastructure Investment with capacity of 500 Kilowatt-peak (kWp) with a 10MW and output capacity across several mini grids in the state.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Sept 2,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94096" y="2440742"/>
            <a:ext cx="421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https://www.investjigawa.gov.ng/2025/09/02/lighting-up-jigawa-through-partnership-the-commissioning-of-the-500-kwp-solar-hybrid-mini-grid-in-kafin-hausa/?utm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https://punchng.com/jigawa-gov-unveils-n1-2bn-solar-mini-grid/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https://dailytrust.com/jigawa-govt-launches-first-10mw-solar-mini-grids-in-kafin-hausa-lga/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https://businessday.ng/energy/power/article/fea-kano-disco-bagaja-to-begin-first-10mw-mini-grid-rollout-in-jigawa/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20618" y="3943317"/>
            <a:ext cx="244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Promoted alternative energy solution within the State and environs.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Supplied regulatory roadmaps, including approvals, licensing, and compliance.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60321" y="3914878"/>
            <a:ext cx="2449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Engaged stakeholders for feedback and recommended improvements to the investment climate for renewable energy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Offered end-to-end facilitation, including monitoring project progress and resolving operational challenges.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10503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2732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7735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MJD Global Ltd (Dutse and Gwaram LGA)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N500million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46215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2073" y="1193050"/>
            <a:ext cx="470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and multiplication of high-quality seeds, including rice, wheat, maize, sorghum, and tomatoes. The project will also create employment opportunities for local youths and women in the agricultural sector.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377242"/>
            <a:ext cx="4740136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https://web.facebook.com/share/p/1BfLtVHwcn/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https://www.facebook.com/100066755377089/posts/pfbid035d33AZaHGDFn7jAHb78NpEhiS5gUwai9yX3m3C1naWt4zdC5qBBsgyPBmeaKL9cXl/?fs=e&amp;mibextid=wwXIfr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https://x.com/investjigawa/status/1886478334952903127?s=46</a:t>
            </a:r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29633"/>
            <a:ext cx="27131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Promoted the state’s investment opportunities in seed production and agricultural input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regulatory roadmaps, including seed certification and compliance requirements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61921" y="3937103"/>
            <a:ext cx="2316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and facilitated site visits for land assessment, seed production infrastructure, and operational planning.</a:t>
            </a: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 BELLO NIGERIA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N200million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300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193050"/>
            <a:ext cx="470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a fully mechanized farm cultivating rice, maize, wheat, and beans to build a sustainable agricultural enterprise.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will enhance food production, create jobs, and strengthen agro-industrial linkages in Jigawa State.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June,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189070" y="2495849"/>
            <a:ext cx="495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https://web.facebook.com/share/p/1BfLtVHwcn/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https://x.com/investjigawa/status/1936440712989475141?s=46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https://www.facebook.com/share/1ErQ9GYpDY/?mibextid=wwXIfr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https://www.facebook.com/share/1Cm4LAFTXd/?mibextid=wwXIfr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29633"/>
            <a:ext cx="27131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Promoted the state’s investment opportunities in seed production and agricultural input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regulatory roadmaps, including seed certification and compliance requirements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61921" y="3937103"/>
            <a:ext cx="2316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and facilitated site visits for land assessment, seed production infrastructure, and operational planning.</a:t>
            </a: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HUSAL FARMS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N255million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1,000+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229146"/>
            <a:ext cx="470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large-scale Livestock Ranching and Fodder Production. The investment will contribute the state's Agricultural Infrastructure goals and create a Husak model for modern livestock farming.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 May,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20943" y="2543383"/>
            <a:ext cx="4957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https://web.facebook.com/share/p/1AAHnn5jBA/ </a:t>
            </a:r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https://x.com/investjigawa/status/1921481855942967700?s=46</a:t>
            </a:r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891533"/>
            <a:ext cx="27131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Facilitated investor exposure through targeted outreach and engagement on agricultural investment opportunities within the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data and market intelligence relevant to livestock production, input supply, and value-chain opportunities.</a:t>
            </a: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1921" y="3860903"/>
            <a:ext cx="231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with relevant MDAs to address investor concerns related to land use, infrastructure, and agricultural regulations.</a:t>
            </a: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TIZIANA NIGERIA LIMITED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N500million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1,100+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229146"/>
            <a:ext cx="470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project (children’s park, hotel, orchard)</a:t>
            </a:r>
          </a:p>
          <a:p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 June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https://www.facebook.com/investjigawa/posts/stakeholders-engagement-on-tiziana-nigeria-limited-investment-project-held-in-an/1042449747990195/</a:t>
            </a:r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https://tiziana.com.ng/projects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891533"/>
            <a:ext cx="2713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targeted outreach highlighting mixed-use development opportunities combining leisure, hospitality, and agricultural components.</a:t>
            </a: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 investment information relevant to tourism, hospitality, and agro-development sectors.</a:t>
            </a:r>
          </a:p>
          <a:p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1921" y="3860903"/>
            <a:ext cx="23160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Facilitated planning and coordination of site visits for project location assessment.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with relevant MDAs to resolve issues related to land use, development permits, and sector-specific approvals.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FIRST FLOUR MILLS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N30million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86725" y="21678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229146"/>
            <a:ext cx="470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focuses on establishing a flour milling factory that will produce high-quality wheat flour and related products. The company has conducted extensive feasibility studies to ensure the business is strategically located to maximize growth and customer satisfaction.</a:t>
            </a:r>
          </a:p>
          <a:p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 January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17896" y="2440742"/>
            <a:ext cx="4957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https://web.facebook.com/share/p/1BajWqBctW/</a:t>
            </a:r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https://www.investjigawa.gov.ng/2025/01/12/investjigawa-witnesses-the-launch-of-de-first-floor-mill-ltd-in-gagarawa/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1404" y="3939661"/>
            <a:ext cx="2713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Publicized the multi-sector investment encompassing rice, maize, cassava, cattle ranching, fisheries, agro-machinery, and solar-powered agricultural parks.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1922" y="3945127"/>
            <a:ext cx="2145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project visibility through branding initiatives and investor engagement forums.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Assisted with land allocation, permits, and integration with local suppliers, off-takers, and institutional partners.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011639" y="2171609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0031" y="37382"/>
            <a:ext cx="7373389" cy="9393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CHINA OVERSEA ENGINEERING Co. LTD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42211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8467" y="1321144"/>
            <a:ext cx="2488345" cy="3130541"/>
            <a:chOff x="700023" y="1787024"/>
            <a:chExt cx="2476314" cy="3352126"/>
          </a:xfrm>
        </p:grpSpPr>
        <p:sp>
          <p:nvSpPr>
            <p:cNvPr id="43" name="Rectangle 42"/>
            <p:cNvSpPr/>
            <p:nvPr/>
          </p:nvSpPr>
          <p:spPr>
            <a:xfrm>
              <a:off x="700026" y="178702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025" y="2471158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0024" y="3168075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0024" y="3862344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023" y="4574467"/>
              <a:ext cx="2476311" cy="56468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3850104" y="944555"/>
            <a:ext cx="4957011" cy="105937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3871223" y="3673696"/>
            <a:ext cx="4957011" cy="1381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871223" y="2197496"/>
            <a:ext cx="4957011" cy="1323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82881" y="3285418"/>
            <a:ext cx="1876928" cy="509457"/>
            <a:chOff x="870658" y="1072471"/>
            <a:chExt cx="1876928" cy="509457"/>
          </a:xfrm>
        </p:grpSpPr>
        <p:sp>
          <p:nvSpPr>
            <p:cNvPr id="21" name="TextBox 20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4009" y="1299834"/>
            <a:ext cx="1876928" cy="509457"/>
            <a:chOff x="870658" y="1072471"/>
            <a:chExt cx="1876928" cy="509457"/>
          </a:xfrm>
        </p:grpSpPr>
        <p:sp>
          <p:nvSpPr>
            <p:cNvPr id="25" name="TextBox 24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4009" y="1972273"/>
            <a:ext cx="1876928" cy="509457"/>
            <a:chOff x="870658" y="1072471"/>
            <a:chExt cx="1876928" cy="509457"/>
          </a:xfrm>
        </p:grpSpPr>
        <p:sp>
          <p:nvSpPr>
            <p:cNvPr id="31" name="TextBox 30"/>
            <p:cNvSpPr txBox="1"/>
            <p:nvPr/>
          </p:nvSpPr>
          <p:spPr>
            <a:xfrm>
              <a:off x="870658" y="1072471"/>
              <a:ext cx="1876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$624million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008" y="2619853"/>
            <a:ext cx="1876928" cy="509457"/>
            <a:chOff x="870658" y="1072471"/>
            <a:chExt cx="1876928" cy="509457"/>
          </a:xfrm>
        </p:grpSpPr>
        <p:sp>
          <p:nvSpPr>
            <p:cNvPr id="37" name="TextBox 36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Jobs Created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n.a 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75563" y="934183"/>
            <a:ext cx="1876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description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463" y="3654562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Promotion Agency Support Provided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9658" y="2243875"/>
            <a:ext cx="3140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Links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5977" y="1156954"/>
            <a:ext cx="4704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is a US$624 million investment by China Overseas Engineering Co. Ltd. (COVEC), targeting seven high-impact agricultural and agro-industrial areas in the state. The commitment covers the development of rice, maize, and cassava value chains; establishment of modern cattle ranching systems; expansion of fisheries; setup of an agro-machinery assembly hub; and the creation of solar-powered agricultural parks.</a:t>
            </a:r>
          </a:p>
          <a:p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4008" y="3915379"/>
            <a:ext cx="1876928" cy="509457"/>
            <a:chOff x="870658" y="1072471"/>
            <a:chExt cx="1876928" cy="509457"/>
          </a:xfrm>
        </p:grpSpPr>
        <p:sp>
          <p:nvSpPr>
            <p:cNvPr id="54" name="TextBox 53"/>
            <p:cNvSpPr txBox="1"/>
            <p:nvPr/>
          </p:nvSpPr>
          <p:spPr>
            <a:xfrm>
              <a:off x="870658" y="1072471"/>
              <a:ext cx="1876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Announcement date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59" y="1274151"/>
              <a:ext cx="1876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August 30 2025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987130" y="2262456"/>
            <a:ext cx="4957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https://web.facebook.com/share/p/15wiC5rNAn/</a:t>
            </a:r>
            <a:endParaRPr lang="en-US" sz="1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https://www.investjigawa.gov.ng/2025/09/02/transforming-jigawa-a-624-million-leap-toward-an-agricultural-future/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https://tractorsforafrica.com.ng/chinese-company-announces-624-million-investment-in-jigawa-state-agriculture/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https://www.investjigawa.gov.ng/2025/10/16/exciting-developments-in-jigawas-agricultural-sector/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39532" y="3879501"/>
            <a:ext cx="2713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Positioned the COVEC investment as a flagship, high-impact, multi-sector project covering crop value chains, livestock, fisheries, agro-machinery, and solar-powered agricultural parks.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cross-cutting policy, regulatory, and infrastructure bottlenecks affecting integrated agro-industrial investments.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1921" y="3860903"/>
            <a:ext cx="216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and supported multiple site visits for land assessment, infrastructure evaluation, and project planning across the seven investment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865317" y="1330746"/>
            <a:ext cx="492164" cy="515898"/>
          </a:xfrm>
          <a:custGeom>
            <a:avLst/>
            <a:gdLst>
              <a:gd name="T0" fmla="*/ 168 w 168"/>
              <a:gd name="T1" fmla="*/ 84 h 168"/>
              <a:gd name="T2" fmla="*/ 84 w 168"/>
              <a:gd name="T3" fmla="*/ 168 h 168"/>
              <a:gd name="T4" fmla="*/ 84 w 168"/>
              <a:gd name="T5" fmla="*/ 84 h 168"/>
              <a:gd name="T6" fmla="*/ 168 w 168"/>
              <a:gd name="T7" fmla="*/ 84 h 168"/>
              <a:gd name="T8" fmla="*/ 76 w 168"/>
              <a:gd name="T9" fmla="*/ 84 h 168"/>
              <a:gd name="T10" fmla="*/ 84 w 168"/>
              <a:gd name="T11" fmla="*/ 76 h 168"/>
              <a:gd name="T12" fmla="*/ 152 w 168"/>
              <a:gd name="T13" fmla="*/ 76 h 168"/>
              <a:gd name="T14" fmla="*/ 152 w 168"/>
              <a:gd name="T15" fmla="*/ 76 h 168"/>
              <a:gd name="T16" fmla="*/ 76 w 168"/>
              <a:gd name="T17" fmla="*/ 0 h 168"/>
              <a:gd name="T18" fmla="*/ 0 w 168"/>
              <a:gd name="T19" fmla="*/ 76 h 168"/>
              <a:gd name="T20" fmla="*/ 76 w 168"/>
              <a:gd name="T21" fmla="*/ 152 h 168"/>
              <a:gd name="T22" fmla="*/ 76 w 168"/>
              <a:gd name="T23" fmla="*/ 152 h 168"/>
              <a:gd name="T24" fmla="*/ 76 w 168"/>
              <a:gd name="T25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8">
                <a:moveTo>
                  <a:pt x="168" y="84"/>
                </a:moveTo>
                <a:cubicBezTo>
                  <a:pt x="168" y="131"/>
                  <a:pt x="131" y="168"/>
                  <a:pt x="84" y="168"/>
                </a:cubicBezTo>
                <a:cubicBezTo>
                  <a:pt x="84" y="84"/>
                  <a:pt x="84" y="84"/>
                  <a:pt x="84" y="84"/>
                </a:cubicBezTo>
                <a:lnTo>
                  <a:pt x="168" y="84"/>
                </a:lnTo>
                <a:close/>
                <a:moveTo>
                  <a:pt x="76" y="84"/>
                </a:moveTo>
                <a:cubicBezTo>
                  <a:pt x="76" y="80"/>
                  <a:pt x="80" y="76"/>
                  <a:pt x="84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8"/>
                  <a:pt x="35" y="152"/>
                  <a:pt x="76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reeform 7"/>
          <p:cNvSpPr>
            <a:spLocks noEditPoints="1"/>
          </p:cNvSpPr>
          <p:nvPr/>
        </p:nvSpPr>
        <p:spPr bwMode="auto">
          <a:xfrm>
            <a:off x="890718" y="3295001"/>
            <a:ext cx="420562" cy="470084"/>
          </a:xfrm>
          <a:custGeom>
            <a:avLst/>
            <a:gdLst>
              <a:gd name="T0" fmla="*/ 50 w 83"/>
              <a:gd name="T1" fmla="*/ 50 h 83"/>
              <a:gd name="T2" fmla="*/ 11 w 83"/>
              <a:gd name="T3" fmla="*/ 50 h 83"/>
              <a:gd name="T4" fmla="*/ 11 w 83"/>
              <a:gd name="T5" fmla="*/ 11 h 83"/>
              <a:gd name="T6" fmla="*/ 50 w 83"/>
              <a:gd name="T7" fmla="*/ 11 h 83"/>
              <a:gd name="T8" fmla="*/ 50 w 83"/>
              <a:gd name="T9" fmla="*/ 50 h 83"/>
              <a:gd name="T10" fmla="*/ 17 w 83"/>
              <a:gd name="T11" fmla="*/ 17 h 83"/>
              <a:gd name="T12" fmla="*/ 17 w 83"/>
              <a:gd name="T13" fmla="*/ 43 h 83"/>
              <a:gd name="T14" fmla="*/ 43 w 83"/>
              <a:gd name="T15" fmla="*/ 43 h 83"/>
              <a:gd name="T16" fmla="*/ 43 w 83"/>
              <a:gd name="T17" fmla="*/ 17 h 83"/>
              <a:gd name="T18" fmla="*/ 17 w 83"/>
              <a:gd name="T19" fmla="*/ 17 h 83"/>
              <a:gd name="T20" fmla="*/ 59 w 83"/>
              <a:gd name="T21" fmla="*/ 49 h 83"/>
              <a:gd name="T22" fmla="*/ 52 w 83"/>
              <a:gd name="T23" fmla="*/ 52 h 83"/>
              <a:gd name="T24" fmla="*/ 52 w 83"/>
              <a:gd name="T25" fmla="*/ 52 h 83"/>
              <a:gd name="T26" fmla="*/ 49 w 83"/>
              <a:gd name="T27" fmla="*/ 59 h 83"/>
              <a:gd name="T28" fmla="*/ 71 w 83"/>
              <a:gd name="T29" fmla="*/ 81 h 83"/>
              <a:gd name="T30" fmla="*/ 79 w 83"/>
              <a:gd name="T31" fmla="*/ 79 h 83"/>
              <a:gd name="T32" fmla="*/ 79 w 83"/>
              <a:gd name="T33" fmla="*/ 79 h 83"/>
              <a:gd name="T34" fmla="*/ 81 w 83"/>
              <a:gd name="T35" fmla="*/ 71 h 83"/>
              <a:gd name="T36" fmla="*/ 59 w 83"/>
              <a:gd name="T37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83">
                <a:moveTo>
                  <a:pt x="50" y="50"/>
                </a:moveTo>
                <a:cubicBezTo>
                  <a:pt x="39" y="60"/>
                  <a:pt x="21" y="6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21" y="0"/>
                  <a:pt x="39" y="0"/>
                  <a:pt x="50" y="11"/>
                </a:cubicBezTo>
                <a:cubicBezTo>
                  <a:pt x="60" y="21"/>
                  <a:pt x="60" y="39"/>
                  <a:pt x="50" y="50"/>
                </a:cubicBezTo>
                <a:close/>
                <a:moveTo>
                  <a:pt x="17" y="17"/>
                </a:moveTo>
                <a:cubicBezTo>
                  <a:pt x="10" y="24"/>
                  <a:pt x="10" y="36"/>
                  <a:pt x="17" y="43"/>
                </a:cubicBezTo>
                <a:cubicBezTo>
                  <a:pt x="24" y="50"/>
                  <a:pt x="36" y="50"/>
                  <a:pt x="43" y="43"/>
                </a:cubicBezTo>
                <a:cubicBezTo>
                  <a:pt x="50" y="36"/>
                  <a:pt x="50" y="24"/>
                  <a:pt x="43" y="17"/>
                </a:cubicBezTo>
                <a:cubicBezTo>
                  <a:pt x="36" y="10"/>
                  <a:pt x="24" y="10"/>
                  <a:pt x="17" y="17"/>
                </a:cubicBezTo>
                <a:close/>
                <a:moveTo>
                  <a:pt x="59" y="49"/>
                </a:moveTo>
                <a:cubicBezTo>
                  <a:pt x="58" y="48"/>
                  <a:pt x="55" y="49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9" y="55"/>
                  <a:pt x="48" y="58"/>
                  <a:pt x="49" y="59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3"/>
                  <a:pt x="76" y="8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81" y="76"/>
                  <a:pt x="83" y="73"/>
                  <a:pt x="81" y="71"/>
                </a:cubicBezTo>
                <a:lnTo>
                  <a:pt x="59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880271" y="2681711"/>
            <a:ext cx="420562" cy="384116"/>
          </a:xfrm>
          <a:custGeom>
            <a:avLst/>
            <a:gdLst>
              <a:gd name="T0" fmla="*/ 171 w 341"/>
              <a:gd name="T1" fmla="*/ 82 h 237"/>
              <a:gd name="T2" fmla="*/ 210 w 341"/>
              <a:gd name="T3" fmla="*/ 43 h 237"/>
              <a:gd name="T4" fmla="*/ 171 w 341"/>
              <a:gd name="T5" fmla="*/ 4 h 237"/>
              <a:gd name="T6" fmla="*/ 132 w 341"/>
              <a:gd name="T7" fmla="*/ 43 h 237"/>
              <a:gd name="T8" fmla="*/ 171 w 341"/>
              <a:gd name="T9" fmla="*/ 82 h 237"/>
              <a:gd name="T10" fmla="*/ 59 w 341"/>
              <a:gd name="T11" fmla="*/ 55 h 237"/>
              <a:gd name="T12" fmla="*/ 86 w 341"/>
              <a:gd name="T13" fmla="*/ 27 h 237"/>
              <a:gd name="T14" fmla="*/ 59 w 341"/>
              <a:gd name="T15" fmla="*/ 0 h 237"/>
              <a:gd name="T16" fmla="*/ 31 w 341"/>
              <a:gd name="T17" fmla="*/ 27 h 237"/>
              <a:gd name="T18" fmla="*/ 59 w 341"/>
              <a:gd name="T19" fmla="*/ 55 h 237"/>
              <a:gd name="T20" fmla="*/ 283 w 341"/>
              <a:gd name="T21" fmla="*/ 55 h 237"/>
              <a:gd name="T22" fmla="*/ 311 w 341"/>
              <a:gd name="T23" fmla="*/ 27 h 237"/>
              <a:gd name="T24" fmla="*/ 283 w 341"/>
              <a:gd name="T25" fmla="*/ 0 h 237"/>
              <a:gd name="T26" fmla="*/ 255 w 341"/>
              <a:gd name="T27" fmla="*/ 27 h 237"/>
              <a:gd name="T28" fmla="*/ 283 w 341"/>
              <a:gd name="T29" fmla="*/ 55 h 237"/>
              <a:gd name="T30" fmla="*/ 341 w 341"/>
              <a:gd name="T31" fmla="*/ 121 h 237"/>
              <a:gd name="T32" fmla="*/ 330 w 341"/>
              <a:gd name="T33" fmla="*/ 69 h 237"/>
              <a:gd name="T34" fmla="*/ 301 w 341"/>
              <a:gd name="T35" fmla="*/ 62 h 237"/>
              <a:gd name="T36" fmla="*/ 295 w 341"/>
              <a:gd name="T37" fmla="*/ 56 h 237"/>
              <a:gd name="T38" fmla="*/ 287 w 341"/>
              <a:gd name="T39" fmla="*/ 66 h 237"/>
              <a:gd name="T40" fmla="*/ 292 w 341"/>
              <a:gd name="T41" fmla="*/ 117 h 237"/>
              <a:gd name="T42" fmla="*/ 283 w 341"/>
              <a:gd name="T43" fmla="*/ 127 h 237"/>
              <a:gd name="T44" fmla="*/ 275 w 341"/>
              <a:gd name="T45" fmla="*/ 118 h 237"/>
              <a:gd name="T46" fmla="*/ 279 w 341"/>
              <a:gd name="T47" fmla="*/ 66 h 237"/>
              <a:gd name="T48" fmla="*/ 271 w 341"/>
              <a:gd name="T49" fmla="*/ 56 h 237"/>
              <a:gd name="T50" fmla="*/ 265 w 341"/>
              <a:gd name="T51" fmla="*/ 62 h 237"/>
              <a:gd name="T52" fmla="*/ 236 w 341"/>
              <a:gd name="T53" fmla="*/ 69 h 237"/>
              <a:gd name="T54" fmla="*/ 229 w 341"/>
              <a:gd name="T55" fmla="*/ 99 h 237"/>
              <a:gd name="T56" fmla="*/ 197 w 341"/>
              <a:gd name="T57" fmla="*/ 92 h 237"/>
              <a:gd name="T58" fmla="*/ 188 w 341"/>
              <a:gd name="T59" fmla="*/ 84 h 237"/>
              <a:gd name="T60" fmla="*/ 176 w 341"/>
              <a:gd name="T61" fmla="*/ 97 h 237"/>
              <a:gd name="T62" fmla="*/ 183 w 341"/>
              <a:gd name="T63" fmla="*/ 170 h 237"/>
              <a:gd name="T64" fmla="*/ 171 w 341"/>
              <a:gd name="T65" fmla="*/ 183 h 237"/>
              <a:gd name="T66" fmla="*/ 159 w 341"/>
              <a:gd name="T67" fmla="*/ 170 h 237"/>
              <a:gd name="T68" fmla="*/ 166 w 341"/>
              <a:gd name="T69" fmla="*/ 97 h 237"/>
              <a:gd name="T70" fmla="*/ 154 w 341"/>
              <a:gd name="T71" fmla="*/ 84 h 237"/>
              <a:gd name="T72" fmla="*/ 145 w 341"/>
              <a:gd name="T73" fmla="*/ 92 h 237"/>
              <a:gd name="T74" fmla="*/ 112 w 341"/>
              <a:gd name="T75" fmla="*/ 99 h 237"/>
              <a:gd name="T76" fmla="*/ 106 w 341"/>
              <a:gd name="T77" fmla="*/ 69 h 237"/>
              <a:gd name="T78" fmla="*/ 77 w 341"/>
              <a:gd name="T79" fmla="*/ 62 h 237"/>
              <a:gd name="T80" fmla="*/ 71 w 341"/>
              <a:gd name="T81" fmla="*/ 56 h 237"/>
              <a:gd name="T82" fmla="*/ 62 w 341"/>
              <a:gd name="T83" fmla="*/ 66 h 237"/>
              <a:gd name="T84" fmla="*/ 67 w 341"/>
              <a:gd name="T85" fmla="*/ 117 h 237"/>
              <a:gd name="T86" fmla="*/ 59 w 341"/>
              <a:gd name="T87" fmla="*/ 127 h 237"/>
              <a:gd name="T88" fmla="*/ 50 w 341"/>
              <a:gd name="T89" fmla="*/ 118 h 237"/>
              <a:gd name="T90" fmla="*/ 55 w 341"/>
              <a:gd name="T91" fmla="*/ 66 h 237"/>
              <a:gd name="T92" fmla="*/ 46 w 341"/>
              <a:gd name="T93" fmla="*/ 56 h 237"/>
              <a:gd name="T94" fmla="*/ 40 w 341"/>
              <a:gd name="T95" fmla="*/ 62 h 237"/>
              <a:gd name="T96" fmla="*/ 12 w 341"/>
              <a:gd name="T97" fmla="*/ 69 h 237"/>
              <a:gd name="T98" fmla="*/ 0 w 341"/>
              <a:gd name="T99" fmla="*/ 121 h 237"/>
              <a:gd name="T100" fmla="*/ 0 w 341"/>
              <a:gd name="T101" fmla="*/ 121 h 237"/>
              <a:gd name="T102" fmla="*/ 21 w 341"/>
              <a:gd name="T103" fmla="*/ 166 h 237"/>
              <a:gd name="T104" fmla="*/ 91 w 341"/>
              <a:gd name="T105" fmla="*/ 166 h 237"/>
              <a:gd name="T106" fmla="*/ 89 w 341"/>
              <a:gd name="T107" fmla="*/ 175 h 237"/>
              <a:gd name="T108" fmla="*/ 89 w 341"/>
              <a:gd name="T109" fmla="*/ 175 h 237"/>
              <a:gd name="T110" fmla="*/ 118 w 341"/>
              <a:gd name="T111" fmla="*/ 237 h 237"/>
              <a:gd name="T112" fmla="*/ 223 w 341"/>
              <a:gd name="T113" fmla="*/ 237 h 237"/>
              <a:gd name="T114" fmla="*/ 253 w 341"/>
              <a:gd name="T115" fmla="*/ 175 h 237"/>
              <a:gd name="T116" fmla="*/ 251 w 341"/>
              <a:gd name="T117" fmla="*/ 166 h 237"/>
              <a:gd name="T118" fmla="*/ 320 w 341"/>
              <a:gd name="T119" fmla="*/ 166 h 237"/>
              <a:gd name="T120" fmla="*/ 341 w 341"/>
              <a:gd name="T121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" h="237">
                <a:moveTo>
                  <a:pt x="171" y="82"/>
                </a:moveTo>
                <a:cubicBezTo>
                  <a:pt x="192" y="82"/>
                  <a:pt x="210" y="64"/>
                  <a:pt x="210" y="43"/>
                </a:cubicBezTo>
                <a:cubicBezTo>
                  <a:pt x="210" y="22"/>
                  <a:pt x="192" y="4"/>
                  <a:pt x="171" y="4"/>
                </a:cubicBezTo>
                <a:cubicBezTo>
                  <a:pt x="149" y="4"/>
                  <a:pt x="132" y="22"/>
                  <a:pt x="132" y="43"/>
                </a:cubicBezTo>
                <a:cubicBezTo>
                  <a:pt x="132" y="64"/>
                  <a:pt x="149" y="82"/>
                  <a:pt x="171" y="82"/>
                </a:cubicBezTo>
                <a:close/>
                <a:moveTo>
                  <a:pt x="59" y="55"/>
                </a:moveTo>
                <a:cubicBezTo>
                  <a:pt x="74" y="55"/>
                  <a:pt x="86" y="43"/>
                  <a:pt x="86" y="27"/>
                </a:cubicBezTo>
                <a:cubicBezTo>
                  <a:pt x="86" y="12"/>
                  <a:pt x="74" y="0"/>
                  <a:pt x="59" y="0"/>
                </a:cubicBezTo>
                <a:cubicBezTo>
                  <a:pt x="43" y="0"/>
                  <a:pt x="31" y="12"/>
                  <a:pt x="31" y="27"/>
                </a:cubicBezTo>
                <a:cubicBezTo>
                  <a:pt x="31" y="43"/>
                  <a:pt x="43" y="55"/>
                  <a:pt x="59" y="55"/>
                </a:cubicBezTo>
                <a:close/>
                <a:moveTo>
                  <a:pt x="283" y="55"/>
                </a:moveTo>
                <a:cubicBezTo>
                  <a:pt x="298" y="55"/>
                  <a:pt x="311" y="43"/>
                  <a:pt x="311" y="27"/>
                </a:cubicBezTo>
                <a:cubicBezTo>
                  <a:pt x="311" y="12"/>
                  <a:pt x="298" y="0"/>
                  <a:pt x="283" y="0"/>
                </a:cubicBezTo>
                <a:cubicBezTo>
                  <a:pt x="268" y="0"/>
                  <a:pt x="255" y="12"/>
                  <a:pt x="255" y="27"/>
                </a:cubicBezTo>
                <a:cubicBezTo>
                  <a:pt x="255" y="43"/>
                  <a:pt x="268" y="55"/>
                  <a:pt x="283" y="55"/>
                </a:cubicBezTo>
                <a:close/>
                <a:moveTo>
                  <a:pt x="341" y="121"/>
                </a:moveTo>
                <a:cubicBezTo>
                  <a:pt x="330" y="69"/>
                  <a:pt x="330" y="69"/>
                  <a:pt x="330" y="6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95" y="56"/>
                  <a:pt x="295" y="56"/>
                  <a:pt x="295" y="5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92" y="117"/>
                  <a:pt x="292" y="117"/>
                  <a:pt x="292" y="117"/>
                </a:cubicBezTo>
                <a:cubicBezTo>
                  <a:pt x="283" y="127"/>
                  <a:pt x="283" y="127"/>
                  <a:pt x="283" y="127"/>
                </a:cubicBezTo>
                <a:cubicBezTo>
                  <a:pt x="275" y="118"/>
                  <a:pt x="275" y="118"/>
                  <a:pt x="275" y="118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1" y="56"/>
                  <a:pt x="71" y="56"/>
                  <a:pt x="71" y="56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5" y="66"/>
                  <a:pt x="55" y="66"/>
                  <a:pt x="55" y="66"/>
                </a:cubicBezTo>
                <a:cubicBezTo>
                  <a:pt x="46" y="56"/>
                  <a:pt x="46" y="56"/>
                  <a:pt x="46" y="56"/>
                </a:cubicBezTo>
                <a:cubicBezTo>
                  <a:pt x="40" y="62"/>
                  <a:pt x="40" y="62"/>
                  <a:pt x="40" y="62"/>
                </a:cubicBezTo>
                <a:cubicBezTo>
                  <a:pt x="12" y="69"/>
                  <a:pt x="12" y="69"/>
                  <a:pt x="12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223" y="237"/>
                  <a:pt x="223" y="237"/>
                  <a:pt x="223" y="237"/>
                </a:cubicBezTo>
                <a:cubicBezTo>
                  <a:pt x="253" y="175"/>
                  <a:pt x="253" y="175"/>
                  <a:pt x="253" y="175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320" y="166"/>
                  <a:pt x="320" y="166"/>
                  <a:pt x="320" y="166"/>
                </a:cubicBezTo>
                <a:lnTo>
                  <a:pt x="341" y="12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78017" y="3968073"/>
            <a:ext cx="470571" cy="390928"/>
          </a:xfrm>
          <a:custGeom>
            <a:avLst/>
            <a:gdLst>
              <a:gd name="T0" fmla="*/ 16 w 129"/>
              <a:gd name="T1" fmla="*/ 25 h 113"/>
              <a:gd name="T2" fmla="*/ 16 w 129"/>
              <a:gd name="T3" fmla="*/ 113 h 113"/>
              <a:gd name="T4" fmla="*/ 0 w 129"/>
              <a:gd name="T5" fmla="*/ 97 h 113"/>
              <a:gd name="T6" fmla="*/ 0 w 129"/>
              <a:gd name="T7" fmla="*/ 41 h 113"/>
              <a:gd name="T8" fmla="*/ 16 w 129"/>
              <a:gd name="T9" fmla="*/ 25 h 113"/>
              <a:gd name="T10" fmla="*/ 89 w 129"/>
              <a:gd name="T11" fmla="*/ 25 h 113"/>
              <a:gd name="T12" fmla="*/ 105 w 129"/>
              <a:gd name="T13" fmla="*/ 25 h 113"/>
              <a:gd name="T14" fmla="*/ 105 w 129"/>
              <a:gd name="T15" fmla="*/ 113 h 113"/>
              <a:gd name="T16" fmla="*/ 24 w 129"/>
              <a:gd name="T17" fmla="*/ 113 h 113"/>
              <a:gd name="T18" fmla="*/ 24 w 129"/>
              <a:gd name="T19" fmla="*/ 25 h 113"/>
              <a:gd name="T20" fmla="*/ 40 w 129"/>
              <a:gd name="T21" fmla="*/ 25 h 113"/>
              <a:gd name="T22" fmla="*/ 40 w 129"/>
              <a:gd name="T23" fmla="*/ 8 h 113"/>
              <a:gd name="T24" fmla="*/ 49 w 129"/>
              <a:gd name="T25" fmla="*/ 0 h 113"/>
              <a:gd name="T26" fmla="*/ 81 w 129"/>
              <a:gd name="T27" fmla="*/ 0 h 113"/>
              <a:gd name="T28" fmla="*/ 89 w 129"/>
              <a:gd name="T29" fmla="*/ 8 h 113"/>
              <a:gd name="T30" fmla="*/ 89 w 129"/>
              <a:gd name="T31" fmla="*/ 25 h 113"/>
              <a:gd name="T32" fmla="*/ 81 w 129"/>
              <a:gd name="T33" fmla="*/ 8 h 113"/>
              <a:gd name="T34" fmla="*/ 49 w 129"/>
              <a:gd name="T35" fmla="*/ 8 h 113"/>
              <a:gd name="T36" fmla="*/ 49 w 129"/>
              <a:gd name="T37" fmla="*/ 25 h 113"/>
              <a:gd name="T38" fmla="*/ 81 w 129"/>
              <a:gd name="T39" fmla="*/ 25 h 113"/>
              <a:gd name="T40" fmla="*/ 81 w 129"/>
              <a:gd name="T41" fmla="*/ 8 h 113"/>
              <a:gd name="T42" fmla="*/ 113 w 129"/>
              <a:gd name="T43" fmla="*/ 25 h 113"/>
              <a:gd name="T44" fmla="*/ 113 w 129"/>
              <a:gd name="T45" fmla="*/ 113 h 113"/>
              <a:gd name="T46" fmla="*/ 129 w 129"/>
              <a:gd name="T47" fmla="*/ 97 h 113"/>
              <a:gd name="T48" fmla="*/ 129 w 129"/>
              <a:gd name="T49" fmla="*/ 41 h 113"/>
              <a:gd name="T50" fmla="*/ 113 w 129"/>
              <a:gd name="T51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13">
                <a:moveTo>
                  <a:pt x="16" y="25"/>
                </a:moveTo>
                <a:cubicBezTo>
                  <a:pt x="16" y="113"/>
                  <a:pt x="16" y="113"/>
                  <a:pt x="16" y="113"/>
                </a:cubicBezTo>
                <a:cubicBezTo>
                  <a:pt x="7" y="113"/>
                  <a:pt x="0" y="106"/>
                  <a:pt x="0" y="9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5"/>
                  <a:pt x="16" y="25"/>
                </a:cubicBezTo>
                <a:close/>
                <a:moveTo>
                  <a:pt x="89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25"/>
                  <a:pt x="24" y="25"/>
                  <a:pt x="2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4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lnTo>
                  <a:pt x="89" y="25"/>
                </a:lnTo>
                <a:close/>
                <a:moveTo>
                  <a:pt x="81" y="8"/>
                </a:moveTo>
                <a:cubicBezTo>
                  <a:pt x="49" y="8"/>
                  <a:pt x="49" y="8"/>
                  <a:pt x="49" y="8"/>
                </a:cubicBezTo>
                <a:cubicBezTo>
                  <a:pt x="49" y="25"/>
                  <a:pt x="49" y="25"/>
                  <a:pt x="49" y="25"/>
                </a:cubicBezTo>
                <a:cubicBezTo>
                  <a:pt x="81" y="25"/>
                  <a:pt x="81" y="25"/>
                  <a:pt x="81" y="25"/>
                </a:cubicBezTo>
                <a:lnTo>
                  <a:pt x="81" y="8"/>
                </a:lnTo>
                <a:close/>
                <a:moveTo>
                  <a:pt x="113" y="25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22" y="113"/>
                  <a:pt x="129" y="106"/>
                  <a:pt x="129" y="97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29" y="32"/>
                  <a:pt x="122" y="25"/>
                  <a:pt x="113" y="25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9" name="Graphic 68" descr="Money with solid fill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316" y="1972871"/>
            <a:ext cx="510401" cy="510401"/>
          </a:xfrm>
          <a:prstGeom prst="rect">
            <a:avLst/>
          </a:prstGeom>
        </p:spPr>
      </p:pic>
      <p:sp>
        <p:nvSpPr>
          <p:cNvPr id="71" name="Freeform 47"/>
          <p:cNvSpPr>
            <a:spLocks noEditPoints="1"/>
          </p:cNvSpPr>
          <p:nvPr/>
        </p:nvSpPr>
        <p:spPr bwMode="auto">
          <a:xfrm>
            <a:off x="4011639" y="948717"/>
            <a:ext cx="336529" cy="239948"/>
          </a:xfrm>
          <a:custGeom>
            <a:avLst/>
            <a:gdLst>
              <a:gd name="T0" fmla="*/ 1 w 174"/>
              <a:gd name="T1" fmla="*/ 70 h 140"/>
              <a:gd name="T2" fmla="*/ 2 w 174"/>
              <a:gd name="T3" fmla="*/ 66 h 140"/>
              <a:gd name="T4" fmla="*/ 6 w 174"/>
              <a:gd name="T5" fmla="*/ 64 h 140"/>
              <a:gd name="T6" fmla="*/ 146 w 174"/>
              <a:gd name="T7" fmla="*/ 64 h 140"/>
              <a:gd name="T8" fmla="*/ 158 w 174"/>
              <a:gd name="T9" fmla="*/ 73 h 140"/>
              <a:gd name="T10" fmla="*/ 171 w 174"/>
              <a:gd name="T11" fmla="*/ 134 h 140"/>
              <a:gd name="T12" fmla="*/ 170 w 174"/>
              <a:gd name="T13" fmla="*/ 138 h 140"/>
              <a:gd name="T14" fmla="*/ 166 w 174"/>
              <a:gd name="T15" fmla="*/ 140 h 140"/>
              <a:gd name="T16" fmla="*/ 22 w 174"/>
              <a:gd name="T17" fmla="*/ 140 h 140"/>
              <a:gd name="T18" fmla="*/ 11 w 174"/>
              <a:gd name="T19" fmla="*/ 131 h 140"/>
              <a:gd name="T20" fmla="*/ 1 w 174"/>
              <a:gd name="T21" fmla="*/ 70 h 140"/>
              <a:gd name="T22" fmla="*/ 174 w 174"/>
              <a:gd name="T23" fmla="*/ 36 h 140"/>
              <a:gd name="T24" fmla="*/ 174 w 174"/>
              <a:gd name="T25" fmla="*/ 104 h 140"/>
              <a:gd name="T26" fmla="*/ 167 w 174"/>
              <a:gd name="T27" fmla="*/ 71 h 140"/>
              <a:gd name="T28" fmla="*/ 147 w 174"/>
              <a:gd name="T29" fmla="*/ 56 h 140"/>
              <a:gd name="T30" fmla="*/ 14 w 174"/>
              <a:gd name="T31" fmla="*/ 56 h 140"/>
              <a:gd name="T32" fmla="*/ 14 w 174"/>
              <a:gd name="T33" fmla="*/ 8 h 140"/>
              <a:gd name="T34" fmla="*/ 22 w 174"/>
              <a:gd name="T35" fmla="*/ 0 h 140"/>
              <a:gd name="T36" fmla="*/ 86 w 174"/>
              <a:gd name="T37" fmla="*/ 0 h 140"/>
              <a:gd name="T38" fmla="*/ 94 w 174"/>
              <a:gd name="T39" fmla="*/ 6 h 140"/>
              <a:gd name="T40" fmla="*/ 104 w 174"/>
              <a:gd name="T41" fmla="*/ 28 h 140"/>
              <a:gd name="T42" fmla="*/ 122 w 174"/>
              <a:gd name="T43" fmla="*/ 28 h 140"/>
              <a:gd name="T44" fmla="*/ 166 w 174"/>
              <a:gd name="T45" fmla="*/ 28 h 140"/>
              <a:gd name="T46" fmla="*/ 174 w 174"/>
              <a:gd name="T47" fmla="*/ 36 h 140"/>
              <a:gd name="T48" fmla="*/ 82 w 174"/>
              <a:gd name="T49" fmla="*/ 16 h 140"/>
              <a:gd name="T50" fmla="*/ 78 w 174"/>
              <a:gd name="T51" fmla="*/ 12 h 140"/>
              <a:gd name="T52" fmla="*/ 30 w 174"/>
              <a:gd name="T53" fmla="*/ 12 h 140"/>
              <a:gd name="T54" fmla="*/ 26 w 174"/>
              <a:gd name="T55" fmla="*/ 16 h 140"/>
              <a:gd name="T56" fmla="*/ 26 w 174"/>
              <a:gd name="T57" fmla="*/ 20 h 140"/>
              <a:gd name="T58" fmla="*/ 30 w 174"/>
              <a:gd name="T59" fmla="*/ 24 h 140"/>
              <a:gd name="T60" fmla="*/ 78 w 174"/>
              <a:gd name="T61" fmla="*/ 24 h 140"/>
              <a:gd name="T62" fmla="*/ 82 w 174"/>
              <a:gd name="T63" fmla="*/ 20 h 140"/>
              <a:gd name="T64" fmla="*/ 82 w 174"/>
              <a:gd name="T65" fmla="*/ 1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140">
                <a:moveTo>
                  <a:pt x="1" y="70"/>
                </a:moveTo>
                <a:cubicBezTo>
                  <a:pt x="0" y="68"/>
                  <a:pt x="1" y="67"/>
                  <a:pt x="2" y="66"/>
                </a:cubicBezTo>
                <a:cubicBezTo>
                  <a:pt x="3" y="64"/>
                  <a:pt x="4" y="64"/>
                  <a:pt x="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51" y="64"/>
                  <a:pt x="157" y="68"/>
                  <a:pt x="158" y="7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6"/>
                  <a:pt x="171" y="137"/>
                  <a:pt x="170" y="138"/>
                </a:cubicBezTo>
                <a:cubicBezTo>
                  <a:pt x="169" y="139"/>
                  <a:pt x="168" y="140"/>
                  <a:pt x="166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7" y="140"/>
                  <a:pt x="12" y="136"/>
                  <a:pt x="11" y="131"/>
                </a:cubicBezTo>
                <a:lnTo>
                  <a:pt x="1" y="70"/>
                </a:lnTo>
                <a:close/>
                <a:moveTo>
                  <a:pt x="174" y="36"/>
                </a:moveTo>
                <a:cubicBezTo>
                  <a:pt x="174" y="104"/>
                  <a:pt x="174" y="104"/>
                  <a:pt x="174" y="104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5" y="63"/>
                  <a:pt x="156" y="56"/>
                  <a:pt x="14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"/>
                  <a:pt x="18" y="0"/>
                  <a:pt x="2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4" y="2"/>
                  <a:pt x="94" y="6"/>
                </a:cubicBezTo>
                <a:cubicBezTo>
                  <a:pt x="94" y="14"/>
                  <a:pt x="94" y="28"/>
                  <a:pt x="104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70" y="28"/>
                  <a:pt x="174" y="31"/>
                  <a:pt x="174" y="36"/>
                </a:cubicBezTo>
                <a:close/>
                <a:moveTo>
                  <a:pt x="82" y="16"/>
                </a:moveTo>
                <a:cubicBezTo>
                  <a:pt x="82" y="14"/>
                  <a:pt x="80" y="12"/>
                  <a:pt x="7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2"/>
                  <a:pt x="26" y="14"/>
                  <a:pt x="26" y="1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8" y="24"/>
                  <a:pt x="30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4"/>
                  <a:pt x="82" y="22"/>
                  <a:pt x="82" y="20"/>
                </a:cubicBezTo>
                <a:lnTo>
                  <a:pt x="8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4124796" y="2203615"/>
            <a:ext cx="354862" cy="250169"/>
          </a:xfrm>
          <a:custGeom>
            <a:avLst/>
            <a:gdLst>
              <a:gd name="T0" fmla="*/ 48 w 302"/>
              <a:gd name="T1" fmla="*/ 225 h 298"/>
              <a:gd name="T2" fmla="*/ 73 w 302"/>
              <a:gd name="T3" fmla="*/ 251 h 298"/>
              <a:gd name="T4" fmla="*/ 99 w 302"/>
              <a:gd name="T5" fmla="*/ 251 h 298"/>
              <a:gd name="T6" fmla="*/ 160 w 302"/>
              <a:gd name="T7" fmla="*/ 189 h 298"/>
              <a:gd name="T8" fmla="*/ 150 w 302"/>
              <a:gd name="T9" fmla="*/ 251 h 298"/>
              <a:gd name="T10" fmla="*/ 125 w 302"/>
              <a:gd name="T11" fmla="*/ 277 h 298"/>
              <a:gd name="T12" fmla="*/ 49 w 302"/>
              <a:gd name="T13" fmla="*/ 277 h 298"/>
              <a:gd name="T14" fmla="*/ 21 w 302"/>
              <a:gd name="T15" fmla="*/ 249 h 298"/>
              <a:gd name="T16" fmla="*/ 21 w 302"/>
              <a:gd name="T17" fmla="*/ 173 h 298"/>
              <a:gd name="T18" fmla="*/ 48 w 302"/>
              <a:gd name="T19" fmla="*/ 148 h 298"/>
              <a:gd name="T20" fmla="*/ 109 w 302"/>
              <a:gd name="T21" fmla="*/ 138 h 298"/>
              <a:gd name="T22" fmla="*/ 48 w 302"/>
              <a:gd name="T23" fmla="*/ 199 h 298"/>
              <a:gd name="T24" fmla="*/ 48 w 302"/>
              <a:gd name="T25" fmla="*/ 225 h 298"/>
              <a:gd name="T26" fmla="*/ 142 w 302"/>
              <a:gd name="T27" fmla="*/ 110 h 298"/>
              <a:gd name="T28" fmla="*/ 152 w 302"/>
              <a:gd name="T29" fmla="*/ 48 h 298"/>
              <a:gd name="T30" fmla="*/ 179 w 302"/>
              <a:gd name="T31" fmla="*/ 22 h 298"/>
              <a:gd name="T32" fmla="*/ 255 w 302"/>
              <a:gd name="T33" fmla="*/ 22 h 298"/>
              <a:gd name="T34" fmla="*/ 281 w 302"/>
              <a:gd name="T35" fmla="*/ 47 h 298"/>
              <a:gd name="T36" fmla="*/ 281 w 302"/>
              <a:gd name="T37" fmla="*/ 124 h 298"/>
              <a:gd name="T38" fmla="*/ 254 w 302"/>
              <a:gd name="T39" fmla="*/ 150 h 298"/>
              <a:gd name="T40" fmla="*/ 193 w 302"/>
              <a:gd name="T41" fmla="*/ 161 h 298"/>
              <a:gd name="T42" fmla="*/ 254 w 302"/>
              <a:gd name="T43" fmla="*/ 99 h 298"/>
              <a:gd name="T44" fmla="*/ 254 w 302"/>
              <a:gd name="T45" fmla="*/ 74 h 298"/>
              <a:gd name="T46" fmla="*/ 229 w 302"/>
              <a:gd name="T47" fmla="*/ 48 h 298"/>
              <a:gd name="T48" fmla="*/ 203 w 302"/>
              <a:gd name="T49" fmla="*/ 48 h 298"/>
              <a:gd name="T50" fmla="*/ 142 w 302"/>
              <a:gd name="T51" fmla="*/ 110 h 298"/>
              <a:gd name="T52" fmla="*/ 99 w 302"/>
              <a:gd name="T53" fmla="*/ 204 h 298"/>
              <a:gd name="T54" fmla="*/ 99 w 302"/>
              <a:gd name="T55" fmla="*/ 178 h 298"/>
              <a:gd name="T56" fmla="*/ 175 w 302"/>
              <a:gd name="T57" fmla="*/ 102 h 298"/>
              <a:gd name="T58" fmla="*/ 201 w 302"/>
              <a:gd name="T59" fmla="*/ 102 h 298"/>
              <a:gd name="T60" fmla="*/ 201 w 302"/>
              <a:gd name="T61" fmla="*/ 127 h 298"/>
              <a:gd name="T62" fmla="*/ 124 w 302"/>
              <a:gd name="T63" fmla="*/ 204 h 298"/>
              <a:gd name="T64" fmla="*/ 99 w 302"/>
              <a:gd name="T65" fmla="*/ 2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298">
                <a:moveTo>
                  <a:pt x="48" y="225"/>
                </a:moveTo>
                <a:cubicBezTo>
                  <a:pt x="73" y="251"/>
                  <a:pt x="73" y="251"/>
                  <a:pt x="73" y="251"/>
                </a:cubicBezTo>
                <a:cubicBezTo>
                  <a:pt x="80" y="258"/>
                  <a:pt x="92" y="258"/>
                  <a:pt x="99" y="251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70" y="209"/>
                  <a:pt x="166" y="234"/>
                  <a:pt x="150" y="251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4" y="298"/>
                  <a:pt x="70" y="298"/>
                  <a:pt x="49" y="277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0" y="228"/>
                  <a:pt x="0" y="194"/>
                  <a:pt x="21" y="173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64" y="132"/>
                  <a:pt x="89" y="129"/>
                  <a:pt x="109" y="13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1" y="207"/>
                  <a:pt x="41" y="218"/>
                  <a:pt x="48" y="225"/>
                </a:cubicBezTo>
                <a:close/>
                <a:moveTo>
                  <a:pt x="142" y="110"/>
                </a:moveTo>
                <a:cubicBezTo>
                  <a:pt x="132" y="90"/>
                  <a:pt x="136" y="65"/>
                  <a:pt x="152" y="48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200" y="0"/>
                  <a:pt x="234" y="0"/>
                  <a:pt x="255" y="22"/>
                </a:cubicBezTo>
                <a:cubicBezTo>
                  <a:pt x="281" y="47"/>
                  <a:pt x="281" y="47"/>
                  <a:pt x="281" y="47"/>
                </a:cubicBezTo>
                <a:cubicBezTo>
                  <a:pt x="302" y="68"/>
                  <a:pt x="302" y="103"/>
                  <a:pt x="281" y="12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38" y="167"/>
                  <a:pt x="213" y="170"/>
                  <a:pt x="193" y="16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61" y="92"/>
                  <a:pt x="261" y="81"/>
                  <a:pt x="254" y="74"/>
                </a:cubicBezTo>
                <a:cubicBezTo>
                  <a:pt x="229" y="48"/>
                  <a:pt x="229" y="48"/>
                  <a:pt x="229" y="48"/>
                </a:cubicBezTo>
                <a:cubicBezTo>
                  <a:pt x="222" y="41"/>
                  <a:pt x="210" y="41"/>
                  <a:pt x="203" y="48"/>
                </a:cubicBezTo>
                <a:cubicBezTo>
                  <a:pt x="142" y="110"/>
                  <a:pt x="142" y="110"/>
                  <a:pt x="142" y="110"/>
                </a:cubicBezTo>
                <a:moveTo>
                  <a:pt x="99" y="204"/>
                </a:moveTo>
                <a:cubicBezTo>
                  <a:pt x="92" y="197"/>
                  <a:pt x="92" y="185"/>
                  <a:pt x="99" y="178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82" y="95"/>
                  <a:pt x="194" y="95"/>
                  <a:pt x="201" y="102"/>
                </a:cubicBezTo>
                <a:cubicBezTo>
                  <a:pt x="208" y="109"/>
                  <a:pt x="208" y="120"/>
                  <a:pt x="201" y="127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17" y="211"/>
                  <a:pt x="106" y="211"/>
                  <a:pt x="99" y="204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3" name="Freeform 38"/>
          <p:cNvSpPr>
            <a:spLocks noEditPoints="1"/>
          </p:cNvSpPr>
          <p:nvPr/>
        </p:nvSpPr>
        <p:spPr bwMode="auto">
          <a:xfrm>
            <a:off x="3957460" y="3697311"/>
            <a:ext cx="429265" cy="255702"/>
          </a:xfrm>
          <a:custGeom>
            <a:avLst/>
            <a:gdLst>
              <a:gd name="T0" fmla="*/ 272 w 385"/>
              <a:gd name="T1" fmla="*/ 34 h 303"/>
              <a:gd name="T2" fmla="*/ 385 w 385"/>
              <a:gd name="T3" fmla="*/ 83 h 303"/>
              <a:gd name="T4" fmla="*/ 299 w 385"/>
              <a:gd name="T5" fmla="*/ 36 h 303"/>
              <a:gd name="T6" fmla="*/ 299 w 385"/>
              <a:gd name="T7" fmla="*/ 21 h 303"/>
              <a:gd name="T8" fmla="*/ 299 w 385"/>
              <a:gd name="T9" fmla="*/ 36 h 303"/>
              <a:gd name="T10" fmla="*/ 263 w 385"/>
              <a:gd name="T11" fmla="*/ 43 h 303"/>
              <a:gd name="T12" fmla="*/ 153 w 385"/>
              <a:gd name="T13" fmla="*/ 18 h 303"/>
              <a:gd name="T14" fmla="*/ 129 w 385"/>
              <a:gd name="T15" fmla="*/ 43 h 303"/>
              <a:gd name="T16" fmla="*/ 44 w 385"/>
              <a:gd name="T17" fmla="*/ 122 h 303"/>
              <a:gd name="T18" fmla="*/ 73 w 385"/>
              <a:gd name="T19" fmla="*/ 164 h 303"/>
              <a:gd name="T20" fmla="*/ 54 w 385"/>
              <a:gd name="T21" fmla="*/ 182 h 303"/>
              <a:gd name="T22" fmla="*/ 81 w 385"/>
              <a:gd name="T23" fmla="*/ 208 h 303"/>
              <a:gd name="T24" fmla="*/ 102 w 385"/>
              <a:gd name="T25" fmla="*/ 193 h 303"/>
              <a:gd name="T26" fmla="*/ 83 w 385"/>
              <a:gd name="T27" fmla="*/ 238 h 303"/>
              <a:gd name="T28" fmla="*/ 127 w 385"/>
              <a:gd name="T29" fmla="*/ 220 h 303"/>
              <a:gd name="T30" fmla="*/ 131 w 385"/>
              <a:gd name="T31" fmla="*/ 223 h 303"/>
              <a:gd name="T32" fmla="*/ 108 w 385"/>
              <a:gd name="T33" fmla="*/ 258 h 303"/>
              <a:gd name="T34" fmla="*/ 157 w 385"/>
              <a:gd name="T35" fmla="*/ 248 h 303"/>
              <a:gd name="T36" fmla="*/ 142 w 385"/>
              <a:gd name="T37" fmla="*/ 270 h 303"/>
              <a:gd name="T38" fmla="*/ 157 w 385"/>
              <a:gd name="T39" fmla="*/ 301 h 303"/>
              <a:gd name="T40" fmla="*/ 187 w 385"/>
              <a:gd name="T41" fmla="*/ 278 h 303"/>
              <a:gd name="T42" fmla="*/ 225 w 385"/>
              <a:gd name="T43" fmla="*/ 300 h 303"/>
              <a:gd name="T44" fmla="*/ 240 w 385"/>
              <a:gd name="T45" fmla="*/ 276 h 303"/>
              <a:gd name="T46" fmla="*/ 265 w 385"/>
              <a:gd name="T47" fmla="*/ 252 h 303"/>
              <a:gd name="T48" fmla="*/ 299 w 385"/>
              <a:gd name="T49" fmla="*/ 226 h 303"/>
              <a:gd name="T50" fmla="*/ 293 w 385"/>
              <a:gd name="T51" fmla="*/ 178 h 303"/>
              <a:gd name="T52" fmla="*/ 341 w 385"/>
              <a:gd name="T53" fmla="*/ 129 h 303"/>
              <a:gd name="T54" fmla="*/ 266 w 385"/>
              <a:gd name="T55" fmla="*/ 45 h 303"/>
              <a:gd name="T56" fmla="*/ 304 w 385"/>
              <a:gd name="T57" fmla="*/ 216 h 303"/>
              <a:gd name="T58" fmla="*/ 245 w 385"/>
              <a:gd name="T59" fmla="*/ 178 h 303"/>
              <a:gd name="T60" fmla="*/ 241 w 385"/>
              <a:gd name="T61" fmla="*/ 182 h 303"/>
              <a:gd name="T62" fmla="*/ 279 w 385"/>
              <a:gd name="T63" fmla="*/ 241 h 303"/>
              <a:gd name="T64" fmla="*/ 218 w 385"/>
              <a:gd name="T65" fmla="*/ 201 h 303"/>
              <a:gd name="T66" fmla="*/ 214 w 385"/>
              <a:gd name="T67" fmla="*/ 205 h 303"/>
              <a:gd name="T68" fmla="*/ 257 w 385"/>
              <a:gd name="T69" fmla="*/ 261 h 303"/>
              <a:gd name="T70" fmla="*/ 195 w 385"/>
              <a:gd name="T71" fmla="*/ 228 h 303"/>
              <a:gd name="T72" fmla="*/ 191 w 385"/>
              <a:gd name="T73" fmla="*/ 232 h 303"/>
              <a:gd name="T74" fmla="*/ 230 w 385"/>
              <a:gd name="T75" fmla="*/ 291 h 303"/>
              <a:gd name="T76" fmla="*/ 192 w 385"/>
              <a:gd name="T77" fmla="*/ 274 h 303"/>
              <a:gd name="T78" fmla="*/ 187 w 385"/>
              <a:gd name="T79" fmla="*/ 251 h 303"/>
              <a:gd name="T80" fmla="*/ 162 w 385"/>
              <a:gd name="T81" fmla="*/ 246 h 303"/>
              <a:gd name="T82" fmla="*/ 172 w 385"/>
              <a:gd name="T83" fmla="*/ 224 h 303"/>
              <a:gd name="T84" fmla="*/ 151 w 385"/>
              <a:gd name="T85" fmla="*/ 207 h 303"/>
              <a:gd name="T86" fmla="*/ 135 w 385"/>
              <a:gd name="T87" fmla="*/ 212 h 303"/>
              <a:gd name="T88" fmla="*/ 131 w 385"/>
              <a:gd name="T89" fmla="*/ 179 h 303"/>
              <a:gd name="T90" fmla="*/ 106 w 385"/>
              <a:gd name="T91" fmla="*/ 188 h 303"/>
              <a:gd name="T92" fmla="*/ 101 w 385"/>
              <a:gd name="T93" fmla="*/ 164 h 303"/>
              <a:gd name="T94" fmla="*/ 76 w 385"/>
              <a:gd name="T95" fmla="*/ 158 h 303"/>
              <a:gd name="T96" fmla="*/ 51 w 385"/>
              <a:gd name="T97" fmla="*/ 124 h 303"/>
              <a:gd name="T98" fmla="*/ 139 w 385"/>
              <a:gd name="T99" fmla="*/ 47 h 303"/>
              <a:gd name="T100" fmla="*/ 118 w 385"/>
              <a:gd name="T101" fmla="*/ 93 h 303"/>
              <a:gd name="T102" fmla="*/ 147 w 385"/>
              <a:gd name="T103" fmla="*/ 123 h 303"/>
              <a:gd name="T104" fmla="*/ 175 w 385"/>
              <a:gd name="T105" fmla="*/ 74 h 303"/>
              <a:gd name="T106" fmla="*/ 180 w 385"/>
              <a:gd name="T107" fmla="*/ 72 h 303"/>
              <a:gd name="T108" fmla="*/ 303 w 385"/>
              <a:gd name="T109" fmla="*/ 195 h 303"/>
              <a:gd name="T110" fmla="*/ 0 w 385"/>
              <a:gd name="T111" fmla="*/ 87 h 303"/>
              <a:gd name="T112" fmla="*/ 113 w 385"/>
              <a:gd name="T113" fmla="*/ 38 h 303"/>
              <a:gd name="T114" fmla="*/ 27 w 385"/>
              <a:gd name="T115" fmla="*/ 99 h 303"/>
              <a:gd name="T116" fmla="*/ 27 w 385"/>
              <a:gd name="T117" fmla="*/ 84 h 303"/>
              <a:gd name="T118" fmla="*/ 27 w 385"/>
              <a:gd name="T119" fmla="*/ 9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" h="303">
                <a:moveTo>
                  <a:pt x="304" y="2"/>
                </a:moveTo>
                <a:cubicBezTo>
                  <a:pt x="272" y="34"/>
                  <a:pt x="272" y="34"/>
                  <a:pt x="272" y="34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85" y="83"/>
                  <a:pt x="385" y="83"/>
                  <a:pt x="385" y="83"/>
                </a:cubicBezTo>
                <a:lnTo>
                  <a:pt x="304" y="2"/>
                </a:lnTo>
                <a:close/>
                <a:moveTo>
                  <a:pt x="299" y="36"/>
                </a:moveTo>
                <a:cubicBezTo>
                  <a:pt x="295" y="36"/>
                  <a:pt x="292" y="33"/>
                  <a:pt x="292" y="29"/>
                </a:cubicBezTo>
                <a:cubicBezTo>
                  <a:pt x="292" y="25"/>
                  <a:pt x="295" y="21"/>
                  <a:pt x="299" y="21"/>
                </a:cubicBezTo>
                <a:cubicBezTo>
                  <a:pt x="303" y="21"/>
                  <a:pt x="307" y="25"/>
                  <a:pt x="307" y="29"/>
                </a:cubicBezTo>
                <a:cubicBezTo>
                  <a:pt x="307" y="33"/>
                  <a:pt x="303" y="36"/>
                  <a:pt x="299" y="36"/>
                </a:cubicBezTo>
                <a:close/>
                <a:moveTo>
                  <a:pt x="266" y="45"/>
                </a:moveTo>
                <a:cubicBezTo>
                  <a:pt x="265" y="44"/>
                  <a:pt x="264" y="43"/>
                  <a:pt x="263" y="43"/>
                </a:cubicBezTo>
                <a:cubicBezTo>
                  <a:pt x="237" y="30"/>
                  <a:pt x="212" y="18"/>
                  <a:pt x="187" y="6"/>
                </a:cubicBezTo>
                <a:cubicBezTo>
                  <a:pt x="174" y="0"/>
                  <a:pt x="159" y="5"/>
                  <a:pt x="153" y="18"/>
                </a:cubicBezTo>
                <a:cubicBezTo>
                  <a:pt x="151" y="21"/>
                  <a:pt x="149" y="24"/>
                  <a:pt x="149" y="27"/>
                </a:cubicBezTo>
                <a:cubicBezTo>
                  <a:pt x="146" y="37"/>
                  <a:pt x="139" y="42"/>
                  <a:pt x="129" y="43"/>
                </a:cubicBezTo>
                <a:cubicBezTo>
                  <a:pt x="124" y="43"/>
                  <a:pt x="120" y="46"/>
                  <a:pt x="117" y="49"/>
                </a:cubicBezTo>
                <a:cubicBezTo>
                  <a:pt x="93" y="74"/>
                  <a:pt x="69" y="98"/>
                  <a:pt x="44" y="122"/>
                </a:cubicBezTo>
                <a:cubicBezTo>
                  <a:pt x="39" y="128"/>
                  <a:pt x="39" y="130"/>
                  <a:pt x="44" y="135"/>
                </a:cubicBezTo>
                <a:cubicBezTo>
                  <a:pt x="54" y="145"/>
                  <a:pt x="63" y="154"/>
                  <a:pt x="73" y="164"/>
                </a:cubicBezTo>
                <a:cubicBezTo>
                  <a:pt x="68" y="169"/>
                  <a:pt x="64" y="173"/>
                  <a:pt x="60" y="177"/>
                </a:cubicBezTo>
                <a:cubicBezTo>
                  <a:pt x="58" y="179"/>
                  <a:pt x="56" y="180"/>
                  <a:pt x="54" y="182"/>
                </a:cubicBezTo>
                <a:cubicBezTo>
                  <a:pt x="47" y="190"/>
                  <a:pt x="47" y="201"/>
                  <a:pt x="54" y="209"/>
                </a:cubicBezTo>
                <a:cubicBezTo>
                  <a:pt x="62" y="216"/>
                  <a:pt x="73" y="216"/>
                  <a:pt x="81" y="208"/>
                </a:cubicBezTo>
                <a:cubicBezTo>
                  <a:pt x="87" y="202"/>
                  <a:pt x="92" y="196"/>
                  <a:pt x="99" y="189"/>
                </a:cubicBezTo>
                <a:cubicBezTo>
                  <a:pt x="100" y="191"/>
                  <a:pt x="101" y="192"/>
                  <a:pt x="102" y="193"/>
                </a:cubicBezTo>
                <a:cubicBezTo>
                  <a:pt x="96" y="199"/>
                  <a:pt x="90" y="205"/>
                  <a:pt x="84" y="210"/>
                </a:cubicBezTo>
                <a:cubicBezTo>
                  <a:pt x="76" y="219"/>
                  <a:pt x="76" y="230"/>
                  <a:pt x="83" y="238"/>
                </a:cubicBezTo>
                <a:cubicBezTo>
                  <a:pt x="91" y="245"/>
                  <a:pt x="102" y="245"/>
                  <a:pt x="111" y="237"/>
                </a:cubicBezTo>
                <a:cubicBezTo>
                  <a:pt x="116" y="231"/>
                  <a:pt x="122" y="226"/>
                  <a:pt x="127" y="220"/>
                </a:cubicBezTo>
                <a:cubicBezTo>
                  <a:pt x="127" y="220"/>
                  <a:pt x="128" y="220"/>
                  <a:pt x="128" y="219"/>
                </a:cubicBezTo>
                <a:cubicBezTo>
                  <a:pt x="129" y="220"/>
                  <a:pt x="130" y="221"/>
                  <a:pt x="131" y="223"/>
                </a:cubicBezTo>
                <a:cubicBezTo>
                  <a:pt x="125" y="229"/>
                  <a:pt x="118" y="235"/>
                  <a:pt x="112" y="241"/>
                </a:cubicBezTo>
                <a:cubicBezTo>
                  <a:pt x="108" y="246"/>
                  <a:pt x="106" y="251"/>
                  <a:pt x="108" y="258"/>
                </a:cubicBezTo>
                <a:cubicBezTo>
                  <a:pt x="111" y="272"/>
                  <a:pt x="128" y="277"/>
                  <a:pt x="139" y="267"/>
                </a:cubicBezTo>
                <a:cubicBezTo>
                  <a:pt x="145" y="261"/>
                  <a:pt x="151" y="254"/>
                  <a:pt x="157" y="248"/>
                </a:cubicBezTo>
                <a:cubicBezTo>
                  <a:pt x="160" y="250"/>
                  <a:pt x="160" y="252"/>
                  <a:pt x="158" y="254"/>
                </a:cubicBezTo>
                <a:cubicBezTo>
                  <a:pt x="152" y="259"/>
                  <a:pt x="147" y="264"/>
                  <a:pt x="142" y="270"/>
                </a:cubicBezTo>
                <a:cubicBezTo>
                  <a:pt x="136" y="276"/>
                  <a:pt x="135" y="284"/>
                  <a:pt x="138" y="291"/>
                </a:cubicBezTo>
                <a:cubicBezTo>
                  <a:pt x="142" y="298"/>
                  <a:pt x="149" y="303"/>
                  <a:pt x="157" y="301"/>
                </a:cubicBezTo>
                <a:cubicBezTo>
                  <a:pt x="161" y="300"/>
                  <a:pt x="166" y="298"/>
                  <a:pt x="169" y="295"/>
                </a:cubicBezTo>
                <a:cubicBezTo>
                  <a:pt x="175" y="290"/>
                  <a:pt x="181" y="284"/>
                  <a:pt x="187" y="278"/>
                </a:cubicBezTo>
                <a:cubicBezTo>
                  <a:pt x="193" y="284"/>
                  <a:pt x="199" y="290"/>
                  <a:pt x="205" y="296"/>
                </a:cubicBezTo>
                <a:cubicBezTo>
                  <a:pt x="211" y="301"/>
                  <a:pt x="218" y="303"/>
                  <a:pt x="225" y="300"/>
                </a:cubicBezTo>
                <a:cubicBezTo>
                  <a:pt x="233" y="298"/>
                  <a:pt x="238" y="292"/>
                  <a:pt x="239" y="285"/>
                </a:cubicBezTo>
                <a:cubicBezTo>
                  <a:pt x="240" y="282"/>
                  <a:pt x="240" y="279"/>
                  <a:pt x="240" y="276"/>
                </a:cubicBezTo>
                <a:cubicBezTo>
                  <a:pt x="247" y="277"/>
                  <a:pt x="253" y="276"/>
                  <a:pt x="259" y="270"/>
                </a:cubicBezTo>
                <a:cubicBezTo>
                  <a:pt x="264" y="265"/>
                  <a:pt x="265" y="259"/>
                  <a:pt x="265" y="252"/>
                </a:cubicBezTo>
                <a:cubicBezTo>
                  <a:pt x="282" y="251"/>
                  <a:pt x="288" y="246"/>
                  <a:pt x="290" y="227"/>
                </a:cubicBezTo>
                <a:cubicBezTo>
                  <a:pt x="293" y="227"/>
                  <a:pt x="296" y="227"/>
                  <a:pt x="299" y="226"/>
                </a:cubicBezTo>
                <a:cubicBezTo>
                  <a:pt x="314" y="222"/>
                  <a:pt x="319" y="203"/>
                  <a:pt x="308" y="192"/>
                </a:cubicBezTo>
                <a:cubicBezTo>
                  <a:pt x="304" y="187"/>
                  <a:pt x="298" y="183"/>
                  <a:pt x="293" y="178"/>
                </a:cubicBezTo>
                <a:cubicBezTo>
                  <a:pt x="295" y="176"/>
                  <a:pt x="296" y="174"/>
                  <a:pt x="297" y="173"/>
                </a:cubicBezTo>
                <a:cubicBezTo>
                  <a:pt x="312" y="159"/>
                  <a:pt x="327" y="144"/>
                  <a:pt x="341" y="129"/>
                </a:cubicBezTo>
                <a:cubicBezTo>
                  <a:pt x="346" y="125"/>
                  <a:pt x="346" y="125"/>
                  <a:pt x="341" y="120"/>
                </a:cubicBezTo>
                <a:cubicBezTo>
                  <a:pt x="316" y="95"/>
                  <a:pt x="291" y="70"/>
                  <a:pt x="266" y="45"/>
                </a:cubicBezTo>
                <a:close/>
                <a:moveTo>
                  <a:pt x="303" y="195"/>
                </a:moveTo>
                <a:cubicBezTo>
                  <a:pt x="309" y="202"/>
                  <a:pt x="310" y="211"/>
                  <a:pt x="304" y="216"/>
                </a:cubicBezTo>
                <a:cubicBezTo>
                  <a:pt x="298" y="223"/>
                  <a:pt x="289" y="222"/>
                  <a:pt x="283" y="216"/>
                </a:cubicBezTo>
                <a:cubicBezTo>
                  <a:pt x="270" y="203"/>
                  <a:pt x="258" y="191"/>
                  <a:pt x="245" y="178"/>
                </a:cubicBezTo>
                <a:cubicBezTo>
                  <a:pt x="243" y="176"/>
                  <a:pt x="241" y="172"/>
                  <a:pt x="238" y="175"/>
                </a:cubicBezTo>
                <a:cubicBezTo>
                  <a:pt x="235" y="178"/>
                  <a:pt x="239" y="180"/>
                  <a:pt x="241" y="182"/>
                </a:cubicBezTo>
                <a:cubicBezTo>
                  <a:pt x="254" y="195"/>
                  <a:pt x="266" y="208"/>
                  <a:pt x="279" y="221"/>
                </a:cubicBezTo>
                <a:cubicBezTo>
                  <a:pt x="285" y="227"/>
                  <a:pt x="285" y="236"/>
                  <a:pt x="279" y="241"/>
                </a:cubicBezTo>
                <a:cubicBezTo>
                  <a:pt x="273" y="247"/>
                  <a:pt x="264" y="247"/>
                  <a:pt x="258" y="241"/>
                </a:cubicBezTo>
                <a:cubicBezTo>
                  <a:pt x="245" y="228"/>
                  <a:pt x="231" y="214"/>
                  <a:pt x="218" y="201"/>
                </a:cubicBezTo>
                <a:cubicBezTo>
                  <a:pt x="217" y="200"/>
                  <a:pt x="214" y="199"/>
                  <a:pt x="213" y="200"/>
                </a:cubicBezTo>
                <a:cubicBezTo>
                  <a:pt x="211" y="202"/>
                  <a:pt x="212" y="204"/>
                  <a:pt x="214" y="205"/>
                </a:cubicBezTo>
                <a:cubicBezTo>
                  <a:pt x="227" y="219"/>
                  <a:pt x="240" y="232"/>
                  <a:pt x="254" y="245"/>
                </a:cubicBezTo>
                <a:cubicBezTo>
                  <a:pt x="258" y="250"/>
                  <a:pt x="260" y="255"/>
                  <a:pt x="257" y="261"/>
                </a:cubicBezTo>
                <a:cubicBezTo>
                  <a:pt x="253" y="271"/>
                  <a:pt x="241" y="274"/>
                  <a:pt x="233" y="266"/>
                </a:cubicBezTo>
                <a:cubicBezTo>
                  <a:pt x="221" y="253"/>
                  <a:pt x="208" y="241"/>
                  <a:pt x="195" y="228"/>
                </a:cubicBezTo>
                <a:cubicBezTo>
                  <a:pt x="193" y="226"/>
                  <a:pt x="192" y="222"/>
                  <a:pt x="188" y="225"/>
                </a:cubicBezTo>
                <a:cubicBezTo>
                  <a:pt x="185" y="228"/>
                  <a:pt x="189" y="230"/>
                  <a:pt x="191" y="232"/>
                </a:cubicBezTo>
                <a:cubicBezTo>
                  <a:pt x="203" y="245"/>
                  <a:pt x="216" y="257"/>
                  <a:pt x="228" y="270"/>
                </a:cubicBezTo>
                <a:cubicBezTo>
                  <a:pt x="235" y="276"/>
                  <a:pt x="235" y="284"/>
                  <a:pt x="230" y="291"/>
                </a:cubicBezTo>
                <a:cubicBezTo>
                  <a:pt x="225" y="296"/>
                  <a:pt x="216" y="297"/>
                  <a:pt x="210" y="292"/>
                </a:cubicBezTo>
                <a:cubicBezTo>
                  <a:pt x="204" y="286"/>
                  <a:pt x="198" y="280"/>
                  <a:pt x="192" y="274"/>
                </a:cubicBezTo>
                <a:cubicBezTo>
                  <a:pt x="191" y="273"/>
                  <a:pt x="191" y="271"/>
                  <a:pt x="192" y="270"/>
                </a:cubicBezTo>
                <a:cubicBezTo>
                  <a:pt x="194" y="263"/>
                  <a:pt x="193" y="256"/>
                  <a:pt x="187" y="251"/>
                </a:cubicBezTo>
                <a:cubicBezTo>
                  <a:pt x="182" y="245"/>
                  <a:pt x="175" y="244"/>
                  <a:pt x="167" y="246"/>
                </a:cubicBezTo>
                <a:cubicBezTo>
                  <a:pt x="166" y="247"/>
                  <a:pt x="164" y="246"/>
                  <a:pt x="162" y="246"/>
                </a:cubicBezTo>
                <a:cubicBezTo>
                  <a:pt x="162" y="245"/>
                  <a:pt x="162" y="244"/>
                  <a:pt x="162" y="244"/>
                </a:cubicBezTo>
                <a:cubicBezTo>
                  <a:pt x="168" y="238"/>
                  <a:pt x="174" y="233"/>
                  <a:pt x="172" y="224"/>
                </a:cubicBezTo>
                <a:cubicBezTo>
                  <a:pt x="172" y="220"/>
                  <a:pt x="170" y="216"/>
                  <a:pt x="167" y="212"/>
                </a:cubicBezTo>
                <a:cubicBezTo>
                  <a:pt x="163" y="207"/>
                  <a:pt x="157" y="205"/>
                  <a:pt x="151" y="207"/>
                </a:cubicBezTo>
                <a:cubicBezTo>
                  <a:pt x="145" y="209"/>
                  <a:pt x="140" y="213"/>
                  <a:pt x="134" y="217"/>
                </a:cubicBezTo>
                <a:cubicBezTo>
                  <a:pt x="132" y="216"/>
                  <a:pt x="133" y="214"/>
                  <a:pt x="135" y="212"/>
                </a:cubicBezTo>
                <a:cubicBezTo>
                  <a:pt x="141" y="207"/>
                  <a:pt x="145" y="201"/>
                  <a:pt x="143" y="193"/>
                </a:cubicBezTo>
                <a:cubicBezTo>
                  <a:pt x="142" y="185"/>
                  <a:pt x="138" y="181"/>
                  <a:pt x="131" y="179"/>
                </a:cubicBezTo>
                <a:cubicBezTo>
                  <a:pt x="125" y="177"/>
                  <a:pt x="119" y="177"/>
                  <a:pt x="113" y="182"/>
                </a:cubicBezTo>
                <a:cubicBezTo>
                  <a:pt x="111" y="184"/>
                  <a:pt x="109" y="186"/>
                  <a:pt x="106" y="188"/>
                </a:cubicBezTo>
                <a:cubicBezTo>
                  <a:pt x="105" y="187"/>
                  <a:pt x="104" y="186"/>
                  <a:pt x="103" y="185"/>
                </a:cubicBezTo>
                <a:cubicBezTo>
                  <a:pt x="107" y="178"/>
                  <a:pt x="106" y="170"/>
                  <a:pt x="101" y="164"/>
                </a:cubicBezTo>
                <a:cubicBezTo>
                  <a:pt x="95" y="158"/>
                  <a:pt x="88" y="156"/>
                  <a:pt x="80" y="159"/>
                </a:cubicBezTo>
                <a:cubicBezTo>
                  <a:pt x="79" y="159"/>
                  <a:pt x="77" y="159"/>
                  <a:pt x="76" y="158"/>
                </a:cubicBezTo>
                <a:cubicBezTo>
                  <a:pt x="66" y="148"/>
                  <a:pt x="57" y="139"/>
                  <a:pt x="47" y="129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74" y="101"/>
                  <a:pt x="97" y="78"/>
                  <a:pt x="120" y="55"/>
                </a:cubicBezTo>
                <a:cubicBezTo>
                  <a:pt x="125" y="49"/>
                  <a:pt x="131" y="48"/>
                  <a:pt x="139" y="47"/>
                </a:cubicBezTo>
                <a:cubicBezTo>
                  <a:pt x="138" y="49"/>
                  <a:pt x="138" y="50"/>
                  <a:pt x="137" y="51"/>
                </a:cubicBezTo>
                <a:cubicBezTo>
                  <a:pt x="131" y="65"/>
                  <a:pt x="124" y="79"/>
                  <a:pt x="118" y="93"/>
                </a:cubicBezTo>
                <a:cubicBezTo>
                  <a:pt x="115" y="98"/>
                  <a:pt x="114" y="105"/>
                  <a:pt x="116" y="111"/>
                </a:cubicBezTo>
                <a:cubicBezTo>
                  <a:pt x="119" y="125"/>
                  <a:pt x="135" y="131"/>
                  <a:pt x="147" y="123"/>
                </a:cubicBezTo>
                <a:cubicBezTo>
                  <a:pt x="151" y="121"/>
                  <a:pt x="155" y="116"/>
                  <a:pt x="158" y="111"/>
                </a:cubicBezTo>
                <a:cubicBezTo>
                  <a:pt x="164" y="99"/>
                  <a:pt x="169" y="86"/>
                  <a:pt x="175" y="74"/>
                </a:cubicBezTo>
                <a:cubicBezTo>
                  <a:pt x="176" y="72"/>
                  <a:pt x="177" y="71"/>
                  <a:pt x="177" y="70"/>
                </a:cubicBezTo>
                <a:cubicBezTo>
                  <a:pt x="178" y="71"/>
                  <a:pt x="179" y="71"/>
                  <a:pt x="180" y="72"/>
                </a:cubicBezTo>
                <a:cubicBezTo>
                  <a:pt x="217" y="109"/>
                  <a:pt x="253" y="145"/>
                  <a:pt x="290" y="182"/>
                </a:cubicBezTo>
                <a:cubicBezTo>
                  <a:pt x="294" y="186"/>
                  <a:pt x="299" y="191"/>
                  <a:pt x="303" y="195"/>
                </a:cubicBezTo>
                <a:close/>
                <a:moveTo>
                  <a:pt x="81" y="5"/>
                </a:moveTo>
                <a:cubicBezTo>
                  <a:pt x="0" y="87"/>
                  <a:pt x="0" y="87"/>
                  <a:pt x="0" y="87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113" y="38"/>
                  <a:pt x="113" y="38"/>
                  <a:pt x="113" y="38"/>
                </a:cubicBezTo>
                <a:lnTo>
                  <a:pt x="81" y="5"/>
                </a:lnTo>
                <a:close/>
                <a:moveTo>
                  <a:pt x="27" y="99"/>
                </a:moveTo>
                <a:cubicBezTo>
                  <a:pt x="23" y="99"/>
                  <a:pt x="19" y="96"/>
                  <a:pt x="19" y="91"/>
                </a:cubicBezTo>
                <a:cubicBezTo>
                  <a:pt x="19" y="87"/>
                  <a:pt x="23" y="84"/>
                  <a:pt x="27" y="84"/>
                </a:cubicBezTo>
                <a:cubicBezTo>
                  <a:pt x="31" y="84"/>
                  <a:pt x="34" y="87"/>
                  <a:pt x="34" y="91"/>
                </a:cubicBezTo>
                <a:cubicBezTo>
                  <a:pt x="34" y="96"/>
                  <a:pt x="31" y="99"/>
                  <a:pt x="27" y="99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2127</Words>
  <Application>Microsoft Office PowerPoint</Application>
  <PresentationFormat>On-screen Show (16:9)</PresentationFormat>
  <Paragraphs>290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NHCL</cp:lastModifiedBy>
  <cp:revision>83</cp:revision>
  <dcterms:created xsi:type="dcterms:W3CDTF">2025-12-17T14:50:00Z</dcterms:created>
  <dcterms:modified xsi:type="dcterms:W3CDTF">2025-12-31T14:10:11Z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8452CB539F734B97A5D7EC5495EFAEBC_13</vt:lpwstr>
  </property>
  <property fmtid="{D5CDD505-2E9C-101B-9397-08002B2CF9AE}" pid="3" name="KSOProductBuildVer">
    <vt:lpwstr>1033-12.2.0.23196</vt:lpwstr>
  </property>
</Properties>
</file>